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1535" r:id="rId2"/>
    <p:sldId id="1576" r:id="rId3"/>
    <p:sldId id="1575" r:id="rId4"/>
    <p:sldId id="1566" r:id="rId5"/>
    <p:sldId id="1391" r:id="rId6"/>
    <p:sldId id="1568" r:id="rId7"/>
    <p:sldId id="1567" r:id="rId8"/>
    <p:sldId id="1569" r:id="rId9"/>
    <p:sldId id="1570" r:id="rId10"/>
    <p:sldId id="1571" r:id="rId11"/>
    <p:sldId id="1572" r:id="rId12"/>
    <p:sldId id="1578" r:id="rId13"/>
    <p:sldId id="1579" r:id="rId14"/>
    <p:sldId id="1580" r:id="rId15"/>
    <p:sldId id="1573" r:id="rId16"/>
    <p:sldId id="1574" r:id="rId17"/>
    <p:sldId id="1577" r:id="rId18"/>
    <p:sldId id="1241" r:id="rId19"/>
  </p:sldIdLst>
  <p:sldSz cx="9144000" cy="5143500" type="screen16x9"/>
  <p:notesSz cx="7315200" cy="96012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8" userDrawn="1">
          <p15:clr>
            <a:srgbClr val="A4A3A4"/>
          </p15:clr>
        </p15:guide>
        <p15:guide id="2" pos="5443" userDrawn="1">
          <p15:clr>
            <a:srgbClr val="A4A3A4"/>
          </p15:clr>
        </p15:guide>
        <p15:guide id="3" orient="horz" pos="1801" userDrawn="1">
          <p15:clr>
            <a:srgbClr val="A4A3A4"/>
          </p15:clr>
        </p15:guide>
        <p15:guide id="4" pos="295" userDrawn="1">
          <p15:clr>
            <a:srgbClr val="A4A3A4"/>
          </p15:clr>
        </p15:guide>
        <p15:guide id="5" pos="5284" userDrawn="1">
          <p15:clr>
            <a:srgbClr val="A4A3A4"/>
          </p15:clr>
        </p15:guide>
        <p15:guide id="6" orient="horz" pos="3072" userDrawn="1">
          <p15:clr>
            <a:srgbClr val="A4A3A4"/>
          </p15:clr>
        </p15:guide>
        <p15:guide id="7" orient="horz" pos="30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CC"/>
    <a:srgbClr val="E6AF00"/>
    <a:srgbClr val="22171D"/>
    <a:srgbClr val="F3F94D"/>
    <a:srgbClr val="87D5C4"/>
    <a:srgbClr val="A4DFD2"/>
    <a:srgbClr val="A1DCCE"/>
    <a:srgbClr val="666666"/>
    <a:srgbClr val="8C8476"/>
    <a:srgbClr val="A09A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1" autoAdjust="0"/>
    <p:restoredTop sz="93737" autoAdjust="0"/>
  </p:normalViewPr>
  <p:slideViewPr>
    <p:cSldViewPr snapToObjects="1">
      <p:cViewPr varScale="1">
        <p:scale>
          <a:sx n="113" d="100"/>
          <a:sy n="113" d="100"/>
        </p:scale>
        <p:origin x="60" y="43"/>
      </p:cViewPr>
      <p:guideLst>
        <p:guide orient="horz" pos="418"/>
        <p:guide pos="5443"/>
        <p:guide orient="horz" pos="1801"/>
        <p:guide pos="295"/>
        <p:guide pos="5284"/>
        <p:guide orient="horz" pos="3072"/>
        <p:guide orient="horz" pos="30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Objects="1" showGuides="1">
      <p:cViewPr varScale="1">
        <p:scale>
          <a:sx n="46" d="100"/>
          <a:sy n="46" d="100"/>
        </p:scale>
        <p:origin x="2004" y="24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718" cy="48059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142775" y="0"/>
            <a:ext cx="3170718" cy="480598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7F88644E-AF94-4305-9C2C-7A29C8DFC824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119069"/>
            <a:ext cx="3170718" cy="48059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142775" y="9119069"/>
            <a:ext cx="3170718" cy="480597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8D118047-192D-4134-B69F-E8A4ABE32F0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19298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3169921" cy="480060"/>
          </a:xfrm>
          <a:prstGeom prst="rect">
            <a:avLst/>
          </a:prstGeom>
        </p:spPr>
        <p:txBody>
          <a:bodyPr vert="horz" lIns="94852" tIns="47426" rIns="94852" bIns="47426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143586" y="2"/>
            <a:ext cx="3169921" cy="480060"/>
          </a:xfrm>
          <a:prstGeom prst="rect">
            <a:avLst/>
          </a:prstGeom>
        </p:spPr>
        <p:txBody>
          <a:bodyPr vert="horz" lIns="94852" tIns="47426" rIns="94852" bIns="47426" rtlCol="0"/>
          <a:lstStyle>
            <a:lvl1pPr algn="r">
              <a:defRPr sz="1200"/>
            </a:lvl1pPr>
          </a:lstStyle>
          <a:p>
            <a:fld id="{9ED5F67F-420D-46B4-A53C-B87942E68172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58788" y="720725"/>
            <a:ext cx="6397625" cy="3598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852" tIns="47426" rIns="94852" bIns="47426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31521" y="4560572"/>
            <a:ext cx="5852160" cy="4320540"/>
          </a:xfrm>
          <a:prstGeom prst="rect">
            <a:avLst/>
          </a:prstGeom>
        </p:spPr>
        <p:txBody>
          <a:bodyPr vert="horz" lIns="94852" tIns="47426" rIns="94852" bIns="47426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119476"/>
            <a:ext cx="3169921" cy="480060"/>
          </a:xfrm>
          <a:prstGeom prst="rect">
            <a:avLst/>
          </a:prstGeom>
        </p:spPr>
        <p:txBody>
          <a:bodyPr vert="horz" lIns="94852" tIns="47426" rIns="94852" bIns="47426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143586" y="9119476"/>
            <a:ext cx="3169921" cy="480060"/>
          </a:xfrm>
          <a:prstGeom prst="rect">
            <a:avLst/>
          </a:prstGeom>
        </p:spPr>
        <p:txBody>
          <a:bodyPr vert="horz" lIns="94852" tIns="47426" rIns="94852" bIns="47426" rtlCol="0" anchor="b"/>
          <a:lstStyle>
            <a:lvl1pPr algn="r">
              <a:defRPr sz="1200"/>
            </a:lvl1pPr>
          </a:lstStyle>
          <a:p>
            <a:fld id="{0FE09816-54D1-4231-9E5A-15F4E9D363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0350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346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1349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594740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27921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22943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3337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5431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38783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2118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 dirty="0"/>
              <a:t>Career</a:t>
            </a:r>
            <a:r>
              <a:rPr lang="en-US" altLang="ko-KR" baseline="0" dirty="0"/>
              <a:t> </a:t>
            </a:r>
            <a:r>
              <a:rPr lang="ko-KR" altLang="en-US" baseline="0" dirty="0"/>
              <a:t> 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5433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6209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7610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9637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8297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98945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455057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895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팀</a:t>
            </a:r>
            <a:r>
              <a:rPr lang="en-US" altLang="ko-KR" dirty="0"/>
              <a:t>/</a:t>
            </a:r>
            <a:r>
              <a:rPr lang="ko-KR" altLang="en-US" dirty="0"/>
              <a:t>개인 대표자 정보에 </a:t>
            </a:r>
            <a:r>
              <a:rPr lang="en-US" altLang="ko-KR"/>
              <a:t>Career</a:t>
            </a:r>
            <a:r>
              <a:rPr lang="en-US" altLang="ko-KR" baseline="0"/>
              <a:t> </a:t>
            </a:r>
            <a:r>
              <a:rPr lang="ko-KR" altLang="en-US" baseline="0"/>
              <a:t> </a:t>
            </a:r>
            <a:r>
              <a:rPr lang="ko-KR" altLang="en-US" baseline="0" dirty="0"/>
              <a:t>추가 </a:t>
            </a:r>
            <a:r>
              <a:rPr lang="en-US" altLang="ko-KR" baseline="0" dirty="0"/>
              <a:t>_</a:t>
            </a:r>
            <a:r>
              <a:rPr lang="ko-KR" altLang="en-US" baseline="0" dirty="0"/>
              <a:t>빨간색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E09816-54D1-4231-9E5A-15F4E9D363DB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672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 userDrawn="1"/>
        </p:nvSpPr>
        <p:spPr>
          <a:xfrm>
            <a:off x="0" y="443107"/>
            <a:ext cx="9144000" cy="46959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5919615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7010400" y="4869656"/>
            <a:ext cx="2133600" cy="273844"/>
          </a:xfrm>
        </p:spPr>
        <p:txBody>
          <a:bodyPr/>
          <a:lstStyle>
            <a:lvl1pPr>
              <a:defRPr sz="600">
                <a:solidFill>
                  <a:schemeClr val="tx1"/>
                </a:solidFill>
                <a:latin typeface="CheilHangul2 Light" panose="020B0600000101010101" pitchFamily="50" charset="-127"/>
                <a:ea typeface="CheilHangul2 Light" panose="020B0600000101010101" pitchFamily="50" charset="-127"/>
              </a:defRPr>
            </a:lvl1pPr>
          </a:lstStyle>
          <a:p>
            <a:fld id="{096B10F8-B26D-406E-B50F-DE641BE2E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79621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D74C74-50A5-4507-B625-A0EB0ACCAD28}" type="datetimeFigureOut">
              <a:rPr lang="ko-KR" altLang="en-US" smtClean="0"/>
              <a:pPr/>
              <a:t>2018-10-28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B10F8-B26D-406E-B50F-DE641BE2ED0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149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81" r:id="rId2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mailto:sangsun.ahn@gmail.com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3748" y="1729160"/>
            <a:ext cx="4899423" cy="1512168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 bwMode="auto">
          <a:xfrm>
            <a:off x="5220072" y="4227934"/>
            <a:ext cx="3888432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Ahn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(CEO, M-</a:t>
            </a:r>
            <a:r>
              <a:rPr lang="en-US" altLang="ko-KR" sz="1400" b="1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Robo</a:t>
            </a:r>
            <a:r>
              <a:rPr lang="en-US" altLang="ko-KR" sz="1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Inc.) </a:t>
            </a:r>
            <a:endParaRPr lang="en-US" altLang="ko-KR" sz="1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400" b="1" dirty="0" smtClean="0">
                <a:latin typeface="맑은 고딕" panose="020B0503020000020004" pitchFamily="50" charset="-127"/>
                <a:ea typeface="맑은 고딕" panose="020B0503020000020004" pitchFamily="50" charset="-127"/>
                <a:hlinkClick r:id="rId4"/>
              </a:rPr>
              <a:t>sangsun.ahn@gmail.com</a:t>
            </a:r>
            <a:endParaRPr lang="en-US" altLang="ko-KR" sz="1400" b="1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285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43508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Data : block-chain Data 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43508" y="1119393"/>
            <a:ext cx="633670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“Node address”        </a:t>
            </a:r>
          </a:p>
          <a:p>
            <a:r>
              <a:rPr lang="en-US" altLang="ko-KR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“Block Creation(value)”</a:t>
            </a:r>
          </a:p>
          <a:p>
            <a:r>
              <a:rPr lang="en-US" altLang="ko-KR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“Time”</a:t>
            </a:r>
          </a:p>
          <a:p>
            <a:r>
              <a:rPr lang="en-US" altLang="ko-KR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“Time stamp”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868" y="915566"/>
            <a:ext cx="2994483" cy="402737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240" y="1527634"/>
            <a:ext cx="1776185" cy="347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4035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43508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Demo 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demo_#1_visu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63588" y="77155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5209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43508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Demo 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demo_#2_visu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7584" y="987574"/>
            <a:ext cx="7508040" cy="3528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80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43508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Demo 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demo_#3_visu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3668" y="431484"/>
            <a:ext cx="4681699" cy="470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608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43508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Demo 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699542"/>
            <a:ext cx="7380820" cy="4235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707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43508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Next Plan : We make warning solution  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1239602"/>
            <a:ext cx="1584176" cy="1743317"/>
          </a:xfrm>
          <a:prstGeom prst="rect">
            <a:avLst/>
          </a:prstGeom>
        </p:spPr>
      </p:pic>
      <p:pic>
        <p:nvPicPr>
          <p:cNvPr id="6146" name="Picture 2" descr="announce png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2175706"/>
            <a:ext cx="1764196" cy="176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anomaly detectionì ëí ì´ë¯¸ì§ ê²ìê²°ê³¼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82919"/>
            <a:ext cx="3189360" cy="2031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004" y="1094201"/>
            <a:ext cx="4104456" cy="2195407"/>
          </a:xfrm>
          <a:prstGeom prst="rect">
            <a:avLst/>
          </a:prstGeom>
        </p:spPr>
      </p:pic>
      <p:sp>
        <p:nvSpPr>
          <p:cNvPr id="7" name="오른쪽 화살표 6"/>
          <p:cNvSpPr/>
          <p:nvPr/>
        </p:nvSpPr>
        <p:spPr>
          <a:xfrm>
            <a:off x="6408204" y="1635646"/>
            <a:ext cx="392773" cy="828092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5885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43508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Team member  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2522" y="1296737"/>
            <a:ext cx="1461543" cy="14339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508" y="1239602"/>
            <a:ext cx="1368152" cy="142545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1700" y="1248405"/>
            <a:ext cx="1411647" cy="143135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27885" y="1253536"/>
            <a:ext cx="1440160" cy="144016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57772" y="1175267"/>
            <a:ext cx="1416635" cy="151842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092280" y="2803160"/>
            <a:ext cx="194421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*</a:t>
            </a:r>
            <a:r>
              <a:rPr lang="en-US" altLang="ko-KR" sz="1200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Ahn</a:t>
            </a:r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Sang-Sun</a:t>
            </a:r>
          </a:p>
          <a:p>
            <a:endParaRPr lang="en-US" altLang="ko-KR" sz="1200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C.E.O in M-</a:t>
            </a:r>
            <a:r>
              <a:rPr lang="en-US" altLang="ko-KR" sz="1200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Robo</a:t>
            </a:r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Ph. D in Economics</a:t>
            </a:r>
          </a:p>
          <a:p>
            <a:r>
              <a:rPr lang="en-US" altLang="ko-KR" sz="1200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Maeil</a:t>
            </a:r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Economy </a:t>
            </a:r>
          </a:p>
          <a:p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Newspaper / researcher</a:t>
            </a:r>
          </a:p>
          <a:p>
            <a:endParaRPr lang="ko-KR" altLang="en-US" sz="1300" b="1" dirty="0"/>
          </a:p>
          <a:p>
            <a:endParaRPr lang="ko-KR" altLang="en-US" sz="1300" b="1" dirty="0">
              <a:latin typeface="Segoe UI Black" panose="020B0A02040204020203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8264" y="880433"/>
            <a:ext cx="1692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#Planning</a:t>
            </a:r>
            <a:endParaRPr lang="ko-KR" altLang="en-US" sz="15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5256076" y="885010"/>
            <a:ext cx="1692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#Tech-Advise</a:t>
            </a:r>
            <a:endParaRPr lang="ko-KR" altLang="en-US" sz="15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4259" y="925240"/>
            <a:ext cx="1692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#Develope</a:t>
            </a:r>
            <a:r>
              <a:rPr lang="en-US" altLang="ko-KR" sz="15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r</a:t>
            </a:r>
            <a:endParaRPr lang="ko-KR" altLang="en-US" sz="15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781072" y="916057"/>
            <a:ext cx="1692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#Developer</a:t>
            </a:r>
            <a:endParaRPr lang="ko-KR" altLang="en-US" sz="15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3477151" y="896036"/>
            <a:ext cx="169218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#Visualization</a:t>
            </a:r>
            <a:endParaRPr lang="ko-KR" altLang="en-US" sz="15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5220072" y="2803160"/>
            <a:ext cx="1944216" cy="1400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Ron-Cho</a:t>
            </a:r>
          </a:p>
          <a:p>
            <a:endParaRPr lang="en-US" altLang="ko-KR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C.T.O in M-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Robo</a:t>
            </a:r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Atos / </a:t>
            </a:r>
            <a:r>
              <a:rPr lang="en-US" altLang="ko-KR" sz="1200" b="1" dirty="0" err="1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Blackduck</a:t>
            </a:r>
            <a:endParaRPr lang="en-US" altLang="ko-KR" sz="1200" b="1" dirty="0" smtClean="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/Nuance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 Communications, Inc.</a:t>
            </a:r>
            <a:endParaRPr lang="ko-KR" altLang="en-US" sz="1200" b="1" dirty="0">
              <a:solidFill>
                <a:schemeClr val="tx1">
                  <a:lumMod val="65000"/>
                  <a:lumOff val="35000"/>
                </a:schemeClr>
              </a:solidFill>
              <a:latin typeface="Segoe UI Black" panose="020B0A02040204020203" pitchFamily="34" charset="0"/>
            </a:endParaRPr>
          </a:p>
          <a:p>
            <a:endParaRPr lang="ko-KR" altLang="en-US" sz="1300" b="1" dirty="0">
              <a:latin typeface="Segoe UI Black" panose="020B0A02040204020203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1500" y="2751770"/>
            <a:ext cx="1944216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Joh </a:t>
            </a:r>
            <a:r>
              <a:rPr lang="en-US" altLang="ko-KR" sz="1200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Yeong</a:t>
            </a:r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-Jun</a:t>
            </a:r>
          </a:p>
          <a:p>
            <a:endParaRPr lang="en-US" altLang="ko-KR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r>
              <a:rPr lang="en-US" altLang="ko-KR" sz="12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R.A 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 M-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Robo</a:t>
            </a:r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</a:p>
          <a:p>
            <a:endParaRPr lang="en-US" altLang="ko-KR" sz="12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en-US" altLang="ko-KR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ko-KR" altLang="en-US" sz="1300" b="1" dirty="0">
              <a:latin typeface="Segoe UI Black" panose="020B0A02040204020203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799692" y="2751770"/>
            <a:ext cx="194421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Lee Sung-Jae</a:t>
            </a:r>
          </a:p>
          <a:p>
            <a:pPr fontAlgn="base"/>
            <a:endParaRPr lang="en-US" altLang="ko-KR" sz="1200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fontAlgn="base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R.A in M-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Robo</a:t>
            </a:r>
            <a:endParaRPr lang="en-US" altLang="ko-KR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ko-KR" altLang="en-US" sz="1300" b="1" dirty="0">
              <a:latin typeface="Segoe UI Black" panose="020B0A02040204020203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91880" y="2769480"/>
            <a:ext cx="1944216" cy="846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Jung </a:t>
            </a:r>
            <a:r>
              <a:rPr lang="en-US" altLang="ko-KR" sz="12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Ji-Woo</a:t>
            </a:r>
          </a:p>
          <a:p>
            <a:pPr fontAlgn="base"/>
            <a:endParaRPr lang="en-US" altLang="ko-KR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pPr fontAlgn="base"/>
            <a:r>
              <a:rPr lang="en-US" altLang="ko-KR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R.A in M-</a:t>
            </a:r>
            <a:r>
              <a:rPr lang="en-US" altLang="ko-KR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Robo</a:t>
            </a:r>
            <a:endParaRPr lang="en-US" altLang="ko-KR" sz="1200" b="1" dirty="0">
              <a:latin typeface="Segoe UI Black" panose="020B0A02040204020203" pitchFamily="34" charset="0"/>
              <a:ea typeface="Segoe UI Black" panose="020B0A02040204020203" pitchFamily="34" charset="0"/>
            </a:endParaRPr>
          </a:p>
          <a:p>
            <a:endParaRPr lang="ko-KR" altLang="en-US" sz="1300" b="1" dirty="0">
              <a:latin typeface="Segoe UI Black" panose="020B0A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0751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07504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M-</a:t>
            </a:r>
            <a:r>
              <a:rPr lang="en-US" altLang="ko-KR" sz="2800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Robo</a:t>
            </a: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: we make A.I News Reporter 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67594"/>
            <a:ext cx="3721111" cy="2909898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9306" y="2391730"/>
            <a:ext cx="3591121" cy="255511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2020" y="1095586"/>
            <a:ext cx="2268252" cy="1427046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70427" y="2463738"/>
            <a:ext cx="3579604" cy="2225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402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ChangeArrowheads="1"/>
          </p:cNvSpPr>
          <p:nvPr/>
        </p:nvSpPr>
        <p:spPr bwMode="auto">
          <a:xfrm>
            <a:off x="71500" y="915566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524" y="-3650"/>
            <a:ext cx="8064896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69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144" y="-33898"/>
            <a:ext cx="9020352" cy="25237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Our Challenge</a:t>
            </a:r>
          </a:p>
          <a:p>
            <a:r>
              <a:rPr lang="en-US" altLang="ko-KR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en-US" altLang="zh-CN" sz="2400" dirty="0" smtClean="0">
              <a:solidFill>
                <a:schemeClr val="tx1">
                  <a:lumMod val="65000"/>
                  <a:lumOff val="35000"/>
                </a:schemeClr>
              </a:solidFill>
              <a:latin typeface="HelveticaNeue" charset="0"/>
            </a:endParaRPr>
          </a:p>
          <a:p>
            <a:r>
              <a:rPr lang="en-US" altLang="zh-CN" sz="2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Topic </a:t>
            </a:r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1. </a:t>
            </a:r>
          </a:p>
          <a:p>
            <a:r>
              <a:rPr lang="en-US" altLang="zh-CN" sz="2200" dirty="0">
                <a:solidFill>
                  <a:schemeClr val="tx1">
                    <a:lumMod val="65000"/>
                    <a:lumOff val="3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Innovate on Identity and Data Ownership Management</a:t>
            </a:r>
          </a:p>
          <a:p>
            <a:pPr algn="just"/>
            <a:r>
              <a:rPr lang="en-US" altLang="ko-KR" sz="2200" b="1" dirty="0" smtClean="0">
                <a:solidFill>
                  <a:srgbClr val="0033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Challenge </a:t>
            </a:r>
            <a:r>
              <a:rPr lang="en-US" altLang="ko-KR" sz="2200" b="1" dirty="0">
                <a:solidFill>
                  <a:srgbClr val="0033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#3</a:t>
            </a:r>
            <a:r>
              <a:rPr lang="en-US" altLang="ko-KR" sz="2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. How do we use AI to prevent fraud on </a:t>
            </a:r>
            <a:r>
              <a:rPr lang="en-US" altLang="ko-KR" sz="2200" b="1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block-chain</a:t>
            </a:r>
            <a:r>
              <a:rPr lang="en-US" altLang="ko-KR" sz="2200" b="1" dirty="0">
                <a:latin typeface="Segoe UI Black" panose="020B0A02040204020203" pitchFamily="34" charset="0"/>
                <a:ea typeface="Segoe UI Black" panose="020B0A02040204020203" pitchFamily="34" charset="0"/>
              </a:rPr>
              <a:t>? Develop and deploy an AI-based algorithm for detecting identity and data fraud on the </a:t>
            </a:r>
            <a:r>
              <a:rPr lang="en-US" altLang="ko-KR" sz="2200" b="1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blockchain</a:t>
            </a:r>
            <a:r>
              <a:rPr lang="en-US" altLang="ko-KR" sz="22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</a:t>
            </a:r>
            <a:endParaRPr lang="ko-KR" altLang="en-US" sz="2200" dirty="0">
              <a:latin typeface="Segoe UI Black" panose="020B0A02040204020203" pitchFamily="34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540" y="2895786"/>
            <a:ext cx="1838325" cy="19335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7824" y="2876566"/>
            <a:ext cx="2733675" cy="19526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152" y="3048015"/>
            <a:ext cx="3152775" cy="178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74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6144" y="-33898"/>
            <a:ext cx="90203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rgbClr val="0033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Summary of the project : Mr. Judge</a:t>
            </a:r>
            <a:endParaRPr lang="en-US" altLang="zh-CN" sz="2400" dirty="0" smtClean="0">
              <a:solidFill>
                <a:prstClr val="black"/>
              </a:solidFill>
              <a:latin typeface="HelveticaNeue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2217780"/>
            <a:ext cx="2165071" cy="2472136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1500" y="447514"/>
            <a:ext cx="8064896" cy="14219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MR. </a:t>
            </a:r>
            <a:r>
              <a:rPr lang="en-US" altLang="ko-KR" kern="0" dirty="0" smtClean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Judge </a:t>
            </a:r>
            <a:r>
              <a:rPr lang="en-US" altLang="ko-KR" kern="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is a security solution that detects anomalies in the nodes that make up a </a:t>
            </a:r>
            <a:r>
              <a:rPr lang="en-US" altLang="ko-KR" kern="0" dirty="0" err="1" smtClean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blockchain</a:t>
            </a:r>
            <a:r>
              <a:rPr lang="en-US" altLang="ko-KR" kern="0" dirty="0" smtClean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altLang="ko-KR" kern="0" dirty="0">
                <a:solidFill>
                  <a:srgbClr val="000000"/>
                </a:solidFill>
                <a:latin typeface="Segoe UI Black" panose="020B0A02040204020203" pitchFamily="34" charset="0"/>
                <a:ea typeface="Segoe UI Black" panose="020B0A02040204020203" pitchFamily="34" charset="0"/>
                <a:cs typeface="Segoe UI Semibold" panose="020B0702040204020203" pitchFamily="34" charset="0"/>
              </a:rPr>
              <a:t>and quickly and easily reports negative patterns through visualization.</a:t>
            </a:r>
            <a:endParaRPr lang="en-US" altLang="ko-KR" kern="0" spc="0" dirty="0">
              <a:solidFill>
                <a:srgbClr val="000000"/>
              </a:solidFill>
              <a:effectLst/>
              <a:latin typeface="Segoe UI Black" panose="020B0A02040204020203" pitchFamily="34" charset="0"/>
              <a:ea typeface="Segoe UI Black" panose="020B0A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9218" name="Picture 2" descr="anomaly detec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3828" y="2499742"/>
            <a:ext cx="5420432" cy="2052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7339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79512" y="29905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“</a:t>
            </a:r>
            <a:r>
              <a:rPr lang="en-US" altLang="ko-KR" sz="2800" dirty="0" smtClean="0">
                <a:solidFill>
                  <a:srgbClr val="0033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Decentralization</a:t>
            </a: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 is </a:t>
            </a:r>
            <a:r>
              <a:rPr lang="en-US" altLang="ko-KR" sz="2800" dirty="0" smtClean="0">
                <a:solidFill>
                  <a:srgbClr val="0033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the </a:t>
            </a:r>
            <a:r>
              <a:rPr lang="en-US" altLang="ko-KR" sz="2800" dirty="0">
                <a:solidFill>
                  <a:srgbClr val="0033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essence </a:t>
            </a:r>
            <a:r>
              <a:rPr lang="en-US" altLang="ko-KR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of a </a:t>
            </a:r>
            <a:r>
              <a:rPr lang="en-US" altLang="ko-KR" sz="2800" dirty="0" err="1" smtClean="0">
                <a:latin typeface="Segoe UI Black" panose="020B0A02040204020203" pitchFamily="34" charset="0"/>
                <a:ea typeface="Segoe UI Black" panose="020B0A02040204020203" pitchFamily="34" charset="0"/>
              </a:rPr>
              <a:t>blockchain</a:t>
            </a: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.”</a:t>
            </a:r>
            <a:r>
              <a:rPr lang="ko-KR" altLang="en-US" sz="2800" b="1" dirty="0" smtClean="0">
                <a:latin typeface="Segoe UI Black" panose="020B0A02040204020203" pitchFamily="34" charset="0"/>
                <a:ea typeface="맑은 고딕" panose="020B0503020000020004" pitchFamily="50" charset="-127"/>
              </a:rPr>
              <a:t>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16" y="1490077"/>
            <a:ext cx="4140460" cy="2919293"/>
          </a:xfrm>
          <a:prstGeom prst="rect">
            <a:avLst/>
          </a:prstGeom>
        </p:spPr>
      </p:pic>
      <p:pic>
        <p:nvPicPr>
          <p:cNvPr id="1026" name="Picture 2" descr="íì¤ìíì ëí ì´ë¯¸ì§ ê²ìê²°ê³¼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2399" y="1491630"/>
            <a:ext cx="4353511" cy="2919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7141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79512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Centralized system : make </a:t>
            </a:r>
            <a:r>
              <a:rPr lang="en-US" altLang="ko-KR" sz="2800" dirty="0" smtClean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easy targeting</a:t>
            </a:r>
            <a:r>
              <a:rPr lang="ko-KR" altLang="en-US" sz="2800" b="1" dirty="0" smtClean="0">
                <a:latin typeface="Segoe UI Black" panose="020B0A02040204020203" pitchFamily="34" charset="0"/>
                <a:ea typeface="맑은 고딕" panose="020B0503020000020004" pitchFamily="50" charset="-127"/>
              </a:rPr>
              <a:t> 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979712" y="1610208"/>
            <a:ext cx="5565654" cy="2809398"/>
            <a:chOff x="-242309" y="432540"/>
            <a:chExt cx="6531871" cy="3351797"/>
          </a:xfrm>
        </p:grpSpPr>
        <p:pic>
          <p:nvPicPr>
            <p:cNvPr id="2050" name="Picture 2" descr="decentralized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42309" y="714255"/>
              <a:ext cx="5679649" cy="30700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타원 4"/>
            <p:cNvSpPr/>
            <p:nvPr/>
          </p:nvSpPr>
          <p:spPr>
            <a:xfrm>
              <a:off x="560525" y="1493813"/>
              <a:ext cx="551284" cy="603586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3138045" y="1183976"/>
              <a:ext cx="551284" cy="603587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4045823" y="1645708"/>
              <a:ext cx="551284" cy="603587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>
              <a:off x="4045823" y="2607655"/>
              <a:ext cx="551284" cy="603587"/>
            </a:xfrm>
            <a:prstGeom prst="ellipse">
              <a:avLst/>
            </a:prstGeom>
            <a:noFill/>
            <a:ln w="38100">
              <a:solidFill>
                <a:schemeClr val="accent6">
                  <a:lumMod val="60000"/>
                  <a:lumOff val="40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551731" y="432540"/>
              <a:ext cx="10801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accent6">
                      <a:lumMod val="75000"/>
                    </a:schemeClr>
                  </a:solidFill>
                </a:rPr>
                <a:t>?</a:t>
              </a:r>
              <a:endParaRPr lang="ko-KR" altLang="en-US" sz="9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09442" y="1037995"/>
              <a:ext cx="1080120" cy="1569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accent6">
                      <a:lumMod val="75000"/>
                    </a:schemeClr>
                  </a:solidFill>
                </a:rPr>
                <a:t>?</a:t>
              </a:r>
              <a:endParaRPr lang="ko-KR" altLang="en-US" sz="9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90623" y="1786339"/>
              <a:ext cx="108012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9600" dirty="0" smtClean="0">
                  <a:solidFill>
                    <a:schemeClr val="accent6">
                      <a:lumMod val="75000"/>
                    </a:schemeClr>
                  </a:solidFill>
                </a:rPr>
                <a:t>?</a:t>
              </a:r>
              <a:endParaRPr lang="ko-KR" altLang="en-US" sz="9600" dirty="0">
                <a:solidFill>
                  <a:schemeClr val="accent6">
                    <a:lumMod val="75000"/>
                  </a:schemeClr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 bwMode="auto">
          <a:xfrm>
            <a:off x="827584" y="1074939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One shot one kill!!!</a:t>
            </a:r>
            <a:endParaRPr lang="en-US" altLang="ko-KR" sz="2800" b="1" dirty="0" smtClean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sp>
        <p:nvSpPr>
          <p:cNvPr id="19" name="직사각형 18"/>
          <p:cNvSpPr/>
          <p:nvPr/>
        </p:nvSpPr>
        <p:spPr bwMode="auto">
          <a:xfrm>
            <a:off x="4667411" y="1074939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Too many Targets</a:t>
            </a:r>
          </a:p>
        </p:txBody>
      </p:sp>
    </p:spTree>
    <p:extLst>
      <p:ext uri="{BB962C8B-B14F-4D97-AF65-F5344CB8AC3E}">
        <p14:creationId xmlns:p14="http://schemas.microsoft.com/office/powerpoint/2010/main" val="21164849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2080" y="3039802"/>
            <a:ext cx="3600400" cy="1084052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 bwMode="auto">
          <a:xfrm>
            <a:off x="179512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Decentralized system is</a:t>
            </a:r>
            <a:r>
              <a:rPr lang="en-US" altLang="ko-KR" sz="2800" dirty="0" smtClean="0">
                <a:solidFill>
                  <a:srgbClr val="FF0000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 always safe?</a:t>
            </a:r>
            <a:endParaRPr lang="en-US" altLang="ko-KR" sz="2800" b="1" dirty="0" smtClean="0">
              <a:solidFill>
                <a:srgbClr val="FF0000"/>
              </a:solidFill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3" y="1023579"/>
            <a:ext cx="4968552" cy="2752958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43608" y="2175706"/>
            <a:ext cx="648072" cy="648072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/>
          <p:cNvSpPr/>
          <p:nvPr/>
        </p:nvSpPr>
        <p:spPr>
          <a:xfrm>
            <a:off x="3563888" y="2067694"/>
            <a:ext cx="1800200" cy="1600831"/>
          </a:xfrm>
          <a:prstGeom prst="ellipse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772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 bwMode="auto">
          <a:xfrm>
            <a:off x="179512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solidFill>
                  <a:srgbClr val="0033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Decentralized &amp; distributed </a:t>
            </a: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system needed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719572" y="1575023"/>
            <a:ext cx="7664601" cy="3306552"/>
            <a:chOff x="683568" y="1178979"/>
            <a:chExt cx="7664601" cy="33065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3568" y="1275606"/>
              <a:ext cx="1971675" cy="3209925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3312" y="1239602"/>
              <a:ext cx="1857375" cy="3152775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90794" y="1178979"/>
              <a:ext cx="1857375" cy="3228975"/>
            </a:xfrm>
            <a:prstGeom prst="rect">
              <a:avLst/>
            </a:prstGeom>
          </p:spPr>
        </p:pic>
        <p:sp>
          <p:nvSpPr>
            <p:cNvPr id="7" name="오른쪽 화살표 6"/>
            <p:cNvSpPr/>
            <p:nvPr/>
          </p:nvSpPr>
          <p:spPr>
            <a:xfrm>
              <a:off x="5763403" y="2139702"/>
              <a:ext cx="684076" cy="1080120"/>
            </a:xfrm>
            <a:prstGeom prst="rightArrow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115616" y="1247418"/>
            <a:ext cx="14350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centralized</a:t>
            </a:r>
            <a:endParaRPr lang="ko-KR" altLang="en-US" dirty="0"/>
          </a:p>
        </p:txBody>
      </p:sp>
      <p:sp>
        <p:nvSpPr>
          <p:cNvPr id="17" name="직사각형 16"/>
          <p:cNvSpPr/>
          <p:nvPr/>
        </p:nvSpPr>
        <p:spPr>
          <a:xfrm>
            <a:off x="6640092" y="1095586"/>
            <a:ext cx="17123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rgbClr val="0033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decentralized</a:t>
            </a:r>
            <a:endParaRPr lang="ko-KR" altLang="en-US" dirty="0">
              <a:solidFill>
                <a:srgbClr val="0033CC"/>
              </a:solidFill>
            </a:endParaRPr>
          </a:p>
          <a:p>
            <a:r>
              <a:rPr lang="en-US" altLang="ko-KR" dirty="0" smtClean="0">
                <a:solidFill>
                  <a:srgbClr val="0033CC"/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&amp; distributed</a:t>
            </a:r>
            <a:endParaRPr lang="ko-KR" altLang="en-US" dirty="0">
              <a:solidFill>
                <a:srgbClr val="0033CC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751839" y="1283892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decentralized</a:t>
            </a:r>
            <a:endParaRPr lang="ko-KR" altLang="en-US" dirty="0"/>
          </a:p>
        </p:txBody>
      </p:sp>
      <p:sp>
        <p:nvSpPr>
          <p:cNvPr id="13" name="타원 12"/>
          <p:cNvSpPr/>
          <p:nvPr/>
        </p:nvSpPr>
        <p:spPr>
          <a:xfrm>
            <a:off x="3275856" y="987574"/>
            <a:ext cx="144016" cy="180020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4153808" y="2218638"/>
            <a:ext cx="252028" cy="216024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/>
          <p:cNvSpPr/>
          <p:nvPr/>
        </p:nvSpPr>
        <p:spPr>
          <a:xfrm>
            <a:off x="5004048" y="2101328"/>
            <a:ext cx="252028" cy="216024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/>
          <p:cNvSpPr/>
          <p:nvPr/>
        </p:nvSpPr>
        <p:spPr>
          <a:xfrm>
            <a:off x="4484748" y="3189510"/>
            <a:ext cx="252028" cy="216024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타원 24"/>
          <p:cNvSpPr/>
          <p:nvPr/>
        </p:nvSpPr>
        <p:spPr>
          <a:xfrm>
            <a:off x="4291491" y="4335946"/>
            <a:ext cx="252028" cy="216024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타원 25"/>
          <p:cNvSpPr/>
          <p:nvPr/>
        </p:nvSpPr>
        <p:spPr>
          <a:xfrm>
            <a:off x="5112060" y="4191930"/>
            <a:ext cx="252028" cy="216024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/>
        </p:nvSpPr>
        <p:spPr>
          <a:xfrm>
            <a:off x="5004048" y="3123313"/>
            <a:ext cx="252028" cy="216024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1930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conveyor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43508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>
                <a:latin typeface="Segoe UI Black" panose="020B0A02040204020203" pitchFamily="34" charset="0"/>
                <a:ea typeface="Segoe UI Black" panose="020B0A02040204020203" pitchFamily="34" charset="0"/>
              </a:rPr>
              <a:t>S</a:t>
            </a: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o</a:t>
            </a:r>
            <a:r>
              <a:rPr lang="ko-KR" altLang="en-US" sz="2800" b="1" dirty="0" smtClean="0">
                <a:latin typeface="Segoe UI Black" panose="020B0A02040204020203" pitchFamily="34" charset="0"/>
                <a:ea typeface="맑은 고딕" panose="020B0503020000020004" pitchFamily="50" charset="-127"/>
              </a:rPr>
              <a:t> </a:t>
            </a:r>
            <a:r>
              <a:rPr lang="en-US" altLang="ko-KR" sz="2800" b="1" dirty="0" smtClean="0">
                <a:latin typeface="Segoe UI Black" panose="020B0A02040204020203" pitchFamily="34" charset="0"/>
                <a:ea typeface="맑은 고딕" panose="020B0503020000020004" pitchFamily="50" charset="-127"/>
              </a:rPr>
              <a:t>we make the </a:t>
            </a:r>
            <a:r>
              <a:rPr lang="en-US" altLang="ko-KR" sz="2800" b="1" dirty="0" smtClean="0">
                <a:solidFill>
                  <a:srgbClr val="0033CC"/>
                </a:solidFill>
                <a:latin typeface="Segoe UI Black" panose="020B0A02040204020203" pitchFamily="34" charset="0"/>
                <a:ea typeface="맑은 고딕" panose="020B0503020000020004" pitchFamily="50" charset="-127"/>
              </a:rPr>
              <a:t>special judge</a:t>
            </a:r>
            <a:r>
              <a:rPr lang="en-US" altLang="ko-KR" sz="2800" b="1" dirty="0" smtClean="0">
                <a:latin typeface="Segoe UI Black" panose="020B0A02040204020203" pitchFamily="34" charset="0"/>
                <a:ea typeface="맑은 고딕" panose="020B0503020000020004" pitchFamily="50" charset="-127"/>
              </a:rPr>
              <a:t> for block-chain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1005" y="1383618"/>
            <a:ext cx="2916324" cy="3329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18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 bwMode="auto">
          <a:xfrm>
            <a:off x="143508" y="119032"/>
            <a:ext cx="3456384" cy="43649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none" lIns="68580" tIns="34290" rIns="68580" bIns="34290" numCol="1" rtlCol="0" anchor="ctr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altLang="ko-KR" sz="2800" dirty="0" smtClean="0">
                <a:latin typeface="Segoe UI Black" panose="020B0A02040204020203" pitchFamily="34" charset="0"/>
                <a:ea typeface="Segoe UI Black" panose="020B0A02040204020203" pitchFamily="34" charset="0"/>
              </a:rPr>
              <a:t>Solution : A.I algorithm for anomaly detection</a:t>
            </a:r>
            <a:endParaRPr lang="en-US" altLang="ko-KR" sz="2800" b="1" dirty="0" smtClean="0">
              <a:latin typeface="Segoe UI Black" panose="020B0A02040204020203" pitchFamily="34" charset="0"/>
              <a:ea typeface="Segoe UI Black" panose="020B0A02040204020203" pitchFamily="34" charset="0"/>
            </a:endParaRPr>
          </a:p>
        </p:txBody>
      </p:sp>
      <p:pic>
        <p:nvPicPr>
          <p:cNvPr id="5124" name="Picture 4" descr="anomaly detectionì ëí ì´ë¯¸ì§ ê²ìê²°ê³¼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44" y="987574"/>
            <a:ext cx="3996445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anomaly detectionì ëí ì´ë¯¸ì§ ê²ìê²°ê³¼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500" y="2067694"/>
            <a:ext cx="4716016" cy="300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타원 2"/>
          <p:cNvSpPr/>
          <p:nvPr/>
        </p:nvSpPr>
        <p:spPr>
          <a:xfrm>
            <a:off x="2087724" y="2751770"/>
            <a:ext cx="1080120" cy="1008112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766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28642</TotalTime>
  <Words>388</Words>
  <Application>Microsoft Office PowerPoint</Application>
  <PresentationFormat>화면 슬라이드 쇼(16:9)</PresentationFormat>
  <Paragraphs>95</Paragraphs>
  <Slides>18</Slides>
  <Notes>18</Notes>
  <HiddenSlides>0</HiddenSlides>
  <MMClips>3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CheilHangul2 Light</vt:lpstr>
      <vt:lpstr>HelveticaNeue</vt:lpstr>
      <vt:lpstr>宋体</vt:lpstr>
      <vt:lpstr>맑은 고딕</vt:lpstr>
      <vt:lpstr>Arial</vt:lpstr>
      <vt:lpstr>Segoe UI Black</vt:lpstr>
      <vt:lpstr>Segoe UI Semibold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Cheil</dc:creator>
  <cp:lastModifiedBy>Lenovo</cp:lastModifiedBy>
  <cp:revision>1477</cp:revision>
  <cp:lastPrinted>2017-12-19T07:48:52Z</cp:lastPrinted>
  <dcterms:created xsi:type="dcterms:W3CDTF">2015-07-01T01:37:23Z</dcterms:created>
  <dcterms:modified xsi:type="dcterms:W3CDTF">2018-10-27T23:55:40Z</dcterms:modified>
</cp:coreProperties>
</file>